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1"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393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1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6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101151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688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658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617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385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000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27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5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670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734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21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914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047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5/10/2017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0636649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Lazar </a:t>
            </a:r>
            <a:r>
              <a:rPr lang="en-US" b="1" dirty="0" err="1" smtClean="0"/>
              <a:t>Lichenovski</a:t>
            </a:r>
            <a:endParaRPr lang="en-US" dirty="0"/>
          </a:p>
        </p:txBody>
      </p:sp>
      <p:sp>
        <p:nvSpPr>
          <p:cNvPr id="3" name="Subtitle 2"/>
          <p:cNvSpPr>
            <a:spLocks noGrp="1"/>
          </p:cNvSpPr>
          <p:nvPr>
            <p:ph type="subTitle" idx="1"/>
          </p:nvPr>
        </p:nvSpPr>
        <p:spPr/>
        <p:txBody>
          <a:bodyPr/>
          <a:lstStyle/>
          <a:p>
            <a:r>
              <a:rPr lang="en-US" dirty="0"/>
              <a:t>modern Macedonian artist</a:t>
            </a:r>
          </a:p>
        </p:txBody>
      </p:sp>
    </p:spTree>
    <p:extLst>
      <p:ext uri="{BB962C8B-B14F-4D97-AF65-F5344CB8AC3E}">
        <p14:creationId xmlns:p14="http://schemas.microsoft.com/office/powerpoint/2010/main" val="302038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8862" y="381000"/>
            <a:ext cx="4486275" cy="6096000"/>
          </a:xfrm>
          <a:prstGeom prst="rect">
            <a:avLst/>
          </a:prstGeom>
        </p:spPr>
      </p:pic>
    </p:spTree>
    <p:extLst>
      <p:ext uri="{BB962C8B-B14F-4D97-AF65-F5344CB8AC3E}">
        <p14:creationId xmlns:p14="http://schemas.microsoft.com/office/powerpoint/2010/main" val="168065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Lichenoski</a:t>
            </a:r>
            <a:r>
              <a:rPr lang="en-US" sz="3200" dirty="0"/>
              <a:t> </a:t>
            </a:r>
            <a:r>
              <a:rPr lang="mk-MK" sz="3200" dirty="0" smtClean="0"/>
              <a:t>– </a:t>
            </a:r>
            <a:r>
              <a:rPr lang="en-US" sz="3200" dirty="0" smtClean="0"/>
              <a:t>one </a:t>
            </a:r>
            <a:r>
              <a:rPr lang="en-US" sz="3200" dirty="0"/>
              <a:t>of the founders of </a:t>
            </a:r>
            <a:r>
              <a:rPr lang="en-US" sz="3200" dirty="0" smtClean="0"/>
              <a:t>modern Macedonian art</a:t>
            </a:r>
            <a:endParaRPr lang="mk-MK" sz="3200" dirty="0"/>
          </a:p>
        </p:txBody>
      </p:sp>
      <p:sp>
        <p:nvSpPr>
          <p:cNvPr id="3" name="Content Placeholder 2"/>
          <p:cNvSpPr>
            <a:spLocks noGrp="1"/>
          </p:cNvSpPr>
          <p:nvPr>
            <p:ph sz="half" idx="1"/>
          </p:nvPr>
        </p:nvSpPr>
        <p:spPr/>
        <p:txBody>
          <a:bodyPr>
            <a:normAutofit lnSpcReduction="10000"/>
          </a:bodyPr>
          <a:lstStyle/>
          <a:p>
            <a:r>
              <a:rPr lang="en-US" dirty="0"/>
              <a:t>Lazar </a:t>
            </a:r>
            <a:r>
              <a:rPr lang="en-US" dirty="0" err="1"/>
              <a:t>Lichenoski</a:t>
            </a:r>
            <a:r>
              <a:rPr lang="en-US" dirty="0"/>
              <a:t> belongs to the first group of modern Macedonian artists.</a:t>
            </a:r>
          </a:p>
          <a:p>
            <a:r>
              <a:rPr lang="en-US" dirty="0" err="1"/>
              <a:t>Lichenoski</a:t>
            </a:r>
            <a:r>
              <a:rPr lang="en-US" dirty="0"/>
              <a:t> is considered to be one of the founders of the art life in Macedonia. </a:t>
            </a:r>
            <a:endParaRPr lang="mk-MK" dirty="0" smtClean="0"/>
          </a:p>
          <a:p>
            <a:r>
              <a:rPr lang="en-US" dirty="0" smtClean="0"/>
              <a:t>He </a:t>
            </a:r>
            <a:r>
              <a:rPr lang="en-US" dirty="0"/>
              <a:t>is one of the most authentic painters of the Macedonian landscape (“Sheepfold”, “Cupboard”, “Fields of Poppy”, “</a:t>
            </a:r>
            <a:r>
              <a:rPr lang="en-US" dirty="0" err="1"/>
              <a:t>Ohrid</a:t>
            </a:r>
            <a:r>
              <a:rPr lang="en-US" dirty="0"/>
              <a:t> fisherman</a:t>
            </a:r>
            <a:r>
              <a:rPr lang="en-US" dirty="0" smtClean="0"/>
              <a:t>”).</a:t>
            </a:r>
            <a:endParaRPr lang="en-US" dirty="0"/>
          </a:p>
        </p:txBody>
      </p:sp>
      <p:pic>
        <p:nvPicPr>
          <p:cNvPr id="5" name="Content Placeholder 4"/>
          <p:cNvPicPr>
            <a:picLocks noGrp="1" noChangeAspect="1"/>
          </p:cNvPicPr>
          <p:nvPr>
            <p:ph sz="half" idx="2"/>
          </p:nvPr>
        </p:nvPicPr>
        <p:blipFill>
          <a:blip r:embed="rId2"/>
          <a:stretch>
            <a:fillRect/>
          </a:stretch>
        </p:blipFill>
        <p:spPr>
          <a:xfrm>
            <a:off x="4494387" y="2346552"/>
            <a:ext cx="2793651" cy="3619047"/>
          </a:xfrm>
          <a:prstGeom prst="rect">
            <a:avLst/>
          </a:prstGeom>
        </p:spPr>
      </p:pic>
    </p:spTree>
    <p:extLst>
      <p:ext uri="{BB962C8B-B14F-4D97-AF65-F5344CB8AC3E}">
        <p14:creationId xmlns:p14="http://schemas.microsoft.com/office/powerpoint/2010/main" val="298897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Biography - Childhood</a:t>
            </a:r>
            <a:endParaRPr lang="mk-MK" dirty="0"/>
          </a:p>
        </p:txBody>
      </p:sp>
      <p:sp>
        <p:nvSpPr>
          <p:cNvPr id="3" name="Content Placeholder 2"/>
          <p:cNvSpPr>
            <a:spLocks noGrp="1"/>
          </p:cNvSpPr>
          <p:nvPr>
            <p:ph idx="1"/>
          </p:nvPr>
        </p:nvSpPr>
        <p:spPr/>
        <p:txBody>
          <a:bodyPr>
            <a:normAutofit/>
          </a:bodyPr>
          <a:lstStyle/>
          <a:p>
            <a:r>
              <a:rPr lang="en-US" dirty="0"/>
              <a:t>He was born on 26</a:t>
            </a:r>
            <a:r>
              <a:rPr lang="en-US" baseline="30000" dirty="0"/>
              <a:t>th</a:t>
            </a:r>
            <a:r>
              <a:rPr lang="en-US" dirty="0"/>
              <a:t> March, 1901 (1901-1964). </a:t>
            </a:r>
            <a:endParaRPr lang="en-US" dirty="0" smtClean="0"/>
          </a:p>
          <a:p>
            <a:r>
              <a:rPr lang="en-US" dirty="0" smtClean="0"/>
              <a:t>As </a:t>
            </a:r>
            <a:r>
              <a:rPr lang="en-US" dirty="0"/>
              <a:t>a child he lived in </a:t>
            </a:r>
            <a:r>
              <a:rPr lang="en-US" dirty="0" err="1"/>
              <a:t>Prizren</a:t>
            </a:r>
            <a:r>
              <a:rPr lang="en-US" dirty="0"/>
              <a:t> and in Tetovo.</a:t>
            </a:r>
          </a:p>
          <a:p>
            <a:r>
              <a:rPr lang="en-US" dirty="0"/>
              <a:t>Lazar </a:t>
            </a:r>
            <a:r>
              <a:rPr lang="en-US" dirty="0" err="1"/>
              <a:t>Lichenovski</a:t>
            </a:r>
            <a:r>
              <a:rPr lang="en-US" dirty="0"/>
              <a:t> hailed from a respectable family of builders. </a:t>
            </a:r>
            <a:endParaRPr lang="en-US" dirty="0" smtClean="0"/>
          </a:p>
          <a:p>
            <a:r>
              <a:rPr lang="en-US" dirty="0" smtClean="0"/>
              <a:t>He </a:t>
            </a:r>
            <a:r>
              <a:rPr lang="en-US" dirty="0"/>
              <a:t>enrolled high school in Skopje, continued in Tetovo, but he did not finish it because he started working in his father’s carpenter company. </a:t>
            </a:r>
            <a:endParaRPr lang="en-US" dirty="0" smtClean="0"/>
          </a:p>
          <a:p>
            <a:r>
              <a:rPr lang="en-US" dirty="0" smtClean="0"/>
              <a:t>He </a:t>
            </a:r>
            <a:r>
              <a:rPr lang="en-US" dirty="0"/>
              <a:t>started earning money by writing the letters of the companies in the bazaar.</a:t>
            </a:r>
          </a:p>
        </p:txBody>
      </p:sp>
    </p:spTree>
    <p:extLst>
      <p:ext uri="{BB962C8B-B14F-4D97-AF65-F5344CB8AC3E}">
        <p14:creationId xmlns:p14="http://schemas.microsoft.com/office/powerpoint/2010/main" val="51172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Biography </a:t>
            </a:r>
            <a:r>
              <a:rPr lang="en-US" dirty="0" smtClean="0"/>
              <a:t>- The </a:t>
            </a:r>
            <a:r>
              <a:rPr lang="en-US" dirty="0"/>
              <a:t>youth</a:t>
            </a:r>
            <a:endParaRPr lang="mk-MK" dirty="0"/>
          </a:p>
        </p:txBody>
      </p:sp>
      <p:sp>
        <p:nvSpPr>
          <p:cNvPr id="3" name="Content Placeholder 2"/>
          <p:cNvSpPr>
            <a:spLocks noGrp="1"/>
          </p:cNvSpPr>
          <p:nvPr>
            <p:ph idx="1"/>
          </p:nvPr>
        </p:nvSpPr>
        <p:spPr/>
        <p:txBody>
          <a:bodyPr/>
          <a:lstStyle/>
          <a:p>
            <a:r>
              <a:rPr lang="en-US" dirty="0"/>
              <a:t>He finished an art school with academic course in Belgrade, in 1927. </a:t>
            </a:r>
            <a:endParaRPr lang="en-US" dirty="0" smtClean="0"/>
          </a:p>
          <a:p>
            <a:r>
              <a:rPr lang="en-US" dirty="0" smtClean="0"/>
              <a:t>He </a:t>
            </a:r>
            <a:r>
              <a:rPr lang="en-US" dirty="0"/>
              <a:t>specialized wall techniques in Paris, in the studio of Marcel Lenoir and at the High school of Applied Arts and Crafts under Paul </a:t>
            </a:r>
            <a:r>
              <a:rPr lang="en-US" dirty="0" err="1"/>
              <a:t>Baudouin</a:t>
            </a:r>
            <a:r>
              <a:rPr lang="en-US" dirty="0"/>
              <a:t>, </a:t>
            </a:r>
            <a:endParaRPr lang="en-US" dirty="0" smtClean="0"/>
          </a:p>
          <a:p>
            <a:r>
              <a:rPr lang="en-US" dirty="0" smtClean="0"/>
              <a:t>he </a:t>
            </a:r>
            <a:r>
              <a:rPr lang="en-US" dirty="0"/>
              <a:t>visited the atelier of Andre </a:t>
            </a:r>
            <a:r>
              <a:rPr lang="en-US" dirty="0" err="1"/>
              <a:t>Lhote</a:t>
            </a:r>
            <a:r>
              <a:rPr lang="en-US" dirty="0"/>
              <a:t> and the “Grand </a:t>
            </a:r>
            <a:r>
              <a:rPr lang="en-US" dirty="0" err="1"/>
              <a:t>Shaumie</a:t>
            </a:r>
            <a:r>
              <a:rPr lang="en-US" dirty="0"/>
              <a:t>” Academy.</a:t>
            </a:r>
          </a:p>
          <a:p>
            <a:endParaRPr lang="mk-MK" dirty="0"/>
          </a:p>
        </p:txBody>
      </p:sp>
    </p:spTree>
    <p:extLst>
      <p:ext uri="{BB962C8B-B14F-4D97-AF65-F5344CB8AC3E}">
        <p14:creationId xmlns:p14="http://schemas.microsoft.com/office/powerpoint/2010/main" val="396219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Lazar </a:t>
            </a:r>
            <a:r>
              <a:rPr lang="en-US" dirty="0" err="1"/>
              <a:t>Lichenovski</a:t>
            </a:r>
            <a:endParaRPr lang="mk-MK" dirty="0"/>
          </a:p>
        </p:txBody>
      </p:sp>
      <p:sp>
        <p:nvSpPr>
          <p:cNvPr id="3" name="Content Placeholder 2"/>
          <p:cNvSpPr>
            <a:spLocks noGrp="1"/>
          </p:cNvSpPr>
          <p:nvPr>
            <p:ph idx="1"/>
          </p:nvPr>
        </p:nvSpPr>
        <p:spPr/>
        <p:txBody>
          <a:bodyPr>
            <a:normAutofit lnSpcReduction="10000"/>
          </a:bodyPr>
          <a:lstStyle/>
          <a:p>
            <a:r>
              <a:rPr lang="en-US" dirty="0"/>
              <a:t>During his years of studying, until leaving for Paris, </a:t>
            </a:r>
            <a:r>
              <a:rPr lang="en-US" dirty="0" err="1"/>
              <a:t>Lichenoski</a:t>
            </a:r>
            <a:r>
              <a:rPr lang="en-US" dirty="0"/>
              <a:t> created works according to the academic and classical Postulates, which directed to the actual domination of the form at that time: </a:t>
            </a:r>
            <a:r>
              <a:rPr lang="en-US" b="1" dirty="0"/>
              <a:t>A Street in Belgrade, </a:t>
            </a:r>
            <a:r>
              <a:rPr lang="en-US" b="1" dirty="0" err="1"/>
              <a:t>Tetovsko</a:t>
            </a:r>
            <a:r>
              <a:rPr lang="en-US" dirty="0"/>
              <a:t>. </a:t>
            </a:r>
            <a:endParaRPr lang="en-US" dirty="0" smtClean="0"/>
          </a:p>
          <a:p>
            <a:r>
              <a:rPr lang="en-US" dirty="0" smtClean="0"/>
              <a:t>At </a:t>
            </a:r>
            <a:r>
              <a:rPr lang="en-US" dirty="0"/>
              <a:t>this period, he created a certain number of drawings and studies: </a:t>
            </a:r>
            <a:r>
              <a:rPr lang="en-US" b="1" dirty="0"/>
              <a:t>Male’s nude, Female’s nude, a Study of a sculpture in the tomb of Medici</a:t>
            </a:r>
            <a:r>
              <a:rPr lang="en-US" dirty="0"/>
              <a:t>. </a:t>
            </a:r>
            <a:endParaRPr lang="en-US" dirty="0" smtClean="0"/>
          </a:p>
          <a:p>
            <a:r>
              <a:rPr lang="en-US" dirty="0" smtClean="0"/>
              <a:t>In </a:t>
            </a:r>
            <a:r>
              <a:rPr lang="en-US" dirty="0"/>
              <a:t>his first atelier in Belgrade, Lazar </a:t>
            </a:r>
            <a:r>
              <a:rPr lang="en-US" dirty="0" err="1"/>
              <a:t>Lichenoski</a:t>
            </a:r>
            <a:r>
              <a:rPr lang="en-US" dirty="0"/>
              <a:t> painted a large number of portraits ranging from the daughters of the doctor Danica and </a:t>
            </a:r>
            <a:r>
              <a:rPr lang="en-US" dirty="0" err="1"/>
              <a:t>Milica</a:t>
            </a:r>
            <a:r>
              <a:rPr lang="en-US" dirty="0"/>
              <a:t> and the portraits of </a:t>
            </a:r>
            <a:r>
              <a:rPr lang="en-US" dirty="0" err="1"/>
              <a:t>Nikolikh</a:t>
            </a:r>
            <a:r>
              <a:rPr lang="en-US" dirty="0"/>
              <a:t>, entitled as </a:t>
            </a:r>
            <a:r>
              <a:rPr lang="en-US" b="1" dirty="0"/>
              <a:t>P</a:t>
            </a:r>
            <a:r>
              <a:rPr lang="en-US" b="1" dirty="0" smtClean="0"/>
              <a:t>ortraits </a:t>
            </a:r>
            <a:r>
              <a:rPr lang="en-US" b="1" dirty="0"/>
              <a:t>of unknown women</a:t>
            </a:r>
            <a:r>
              <a:rPr lang="en-US" dirty="0"/>
              <a:t>.</a:t>
            </a:r>
          </a:p>
          <a:p>
            <a:endParaRPr lang="mk-MK" dirty="0"/>
          </a:p>
        </p:txBody>
      </p:sp>
    </p:spTree>
    <p:extLst>
      <p:ext uri="{BB962C8B-B14F-4D97-AF65-F5344CB8AC3E}">
        <p14:creationId xmlns:p14="http://schemas.microsoft.com/office/powerpoint/2010/main" val="113783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Lazar </a:t>
            </a:r>
            <a:r>
              <a:rPr lang="en-US" dirty="0" err="1"/>
              <a:t>Lichenovski</a:t>
            </a:r>
            <a:endParaRPr lang="mk-MK" dirty="0"/>
          </a:p>
        </p:txBody>
      </p:sp>
      <p:sp>
        <p:nvSpPr>
          <p:cNvPr id="3" name="Content Placeholder 2"/>
          <p:cNvSpPr>
            <a:spLocks noGrp="1"/>
          </p:cNvSpPr>
          <p:nvPr>
            <p:ph idx="1"/>
          </p:nvPr>
        </p:nvSpPr>
        <p:spPr/>
        <p:txBody>
          <a:bodyPr/>
          <a:lstStyle/>
          <a:p>
            <a:r>
              <a:rPr lang="en-US" dirty="0"/>
              <a:t>In 1927, on his first independent exhibition in Skopje, he exhibited works which clearly indicated the influence of the popular neoclassicism at that time and the old masters. The next exhibition in Skopje in 1929 and especially the one in Belgrade, the same year, showed a rapid step towards the colorist explication.</a:t>
            </a:r>
          </a:p>
          <a:p>
            <a:r>
              <a:rPr lang="en-US" dirty="0"/>
              <a:t>On the way across Western Macedonia, from 1929 till 1931 and even later, he created his entire artistic repertoire: landscape, still nature, outside belly dancing, fishermen, portraits, paying attention to houses.</a:t>
            </a:r>
          </a:p>
        </p:txBody>
      </p:sp>
    </p:spTree>
    <p:extLst>
      <p:ext uri="{BB962C8B-B14F-4D97-AF65-F5344CB8AC3E}">
        <p14:creationId xmlns:p14="http://schemas.microsoft.com/office/powerpoint/2010/main" val="389060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920945"/>
            <a:ext cx="6477000" cy="5761748"/>
          </a:xfrm>
          <a:prstGeom prst="rect">
            <a:avLst/>
          </a:prstGeom>
        </p:spPr>
      </p:pic>
    </p:spTree>
    <p:extLst>
      <p:ext uri="{BB962C8B-B14F-4D97-AF65-F5344CB8AC3E}">
        <p14:creationId xmlns:p14="http://schemas.microsoft.com/office/powerpoint/2010/main" val="217458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447800"/>
            <a:ext cx="8131249" cy="4343400"/>
          </a:xfrm>
          <a:prstGeom prst="rect">
            <a:avLst/>
          </a:prstGeom>
        </p:spPr>
      </p:pic>
    </p:spTree>
    <p:extLst>
      <p:ext uri="{BB962C8B-B14F-4D97-AF65-F5344CB8AC3E}">
        <p14:creationId xmlns:p14="http://schemas.microsoft.com/office/powerpoint/2010/main" val="368043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600200"/>
            <a:ext cx="8131249" cy="4343400"/>
          </a:xfrm>
          <a:prstGeom prst="rect">
            <a:avLst/>
          </a:prstGeom>
        </p:spPr>
      </p:pic>
    </p:spTree>
    <p:extLst>
      <p:ext uri="{BB962C8B-B14F-4D97-AF65-F5344CB8AC3E}">
        <p14:creationId xmlns:p14="http://schemas.microsoft.com/office/powerpoint/2010/main" val="3220478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1267</TotalTime>
  <Words>424</Words>
  <Application>Microsoft Office PowerPoint</Application>
  <PresentationFormat>On-screen Show (4:3)</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Lazar Lichenovski</vt:lpstr>
      <vt:lpstr>Lichenoski – one of the founders of modern Macedonian art</vt:lpstr>
      <vt:lpstr>Biography - Childhood</vt:lpstr>
      <vt:lpstr>Biography - The youth</vt:lpstr>
      <vt:lpstr>Creation of Lazar Lichenovski</vt:lpstr>
      <vt:lpstr>Creation of Lazar Lichenovski</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Лазар Личеновски</dc:title>
  <dc:creator>Bibe</dc:creator>
  <cp:lastModifiedBy>Bibe</cp:lastModifiedBy>
  <cp:revision>6</cp:revision>
  <dcterms:created xsi:type="dcterms:W3CDTF">2006-08-16T00:00:00Z</dcterms:created>
  <dcterms:modified xsi:type="dcterms:W3CDTF">2017-05-11T08:01:21Z</dcterms:modified>
</cp:coreProperties>
</file>